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3"/>
  </p:handoutMasterIdLst>
  <p:sldIdLst>
    <p:sldId id="258"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91"/>
    <p:restoredTop sz="97756"/>
  </p:normalViewPr>
  <p:slideViewPr>
    <p:cSldViewPr snapToGrid="0">
      <p:cViewPr varScale="1">
        <p:scale>
          <a:sx n="73" d="100"/>
          <a:sy n="73" d="100"/>
        </p:scale>
        <p:origin x="3588" y="78"/>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52BA6E-CCC6-48AF-12A2-336377A069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A6798CE-FE34-3D7E-EE7A-D05FBF6871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EC52FA-B2A5-B146-A70E-14A38F7A4FD5}" type="datetimeFigureOut">
              <a:rPr lang="en-US" smtClean="0"/>
              <a:t>2/10/2026</a:t>
            </a:fld>
            <a:endParaRPr lang="en-US"/>
          </a:p>
        </p:txBody>
      </p:sp>
      <p:sp>
        <p:nvSpPr>
          <p:cNvPr id="4" name="Footer Placeholder 3">
            <a:extLst>
              <a:ext uri="{FF2B5EF4-FFF2-40B4-BE49-F238E27FC236}">
                <a16:creationId xmlns:a16="http://schemas.microsoft.com/office/drawing/2014/main" id="{33A3E99E-B3D2-F2C5-2711-11EF4950CB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8CFFCC-8642-B8D8-C9B3-3419F7B365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C9A555-3640-6F4C-B634-E524FBB5CBED}" type="slidenum">
              <a:rPr lang="en-US" smtClean="0"/>
              <a:t>‹#›</a:t>
            </a:fld>
            <a:endParaRPr lang="en-US"/>
          </a:p>
        </p:txBody>
      </p:sp>
    </p:spTree>
    <p:extLst>
      <p:ext uri="{BB962C8B-B14F-4D97-AF65-F5344CB8AC3E}">
        <p14:creationId xmlns:p14="http://schemas.microsoft.com/office/powerpoint/2010/main" val="38473101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F637E4-326D-3452-DC79-6A8CCE3AF457}"/>
              </a:ext>
            </a:extLst>
          </p:cNvPr>
          <p:cNvSpPr>
            <a:spLocks noGrp="1"/>
          </p:cNvSpPr>
          <p:nvPr>
            <p:ph type="pic" sz="quarter" idx="10" hasCustomPrompt="1"/>
          </p:nvPr>
        </p:nvSpPr>
        <p:spPr>
          <a:xfrm>
            <a:off x="550863" y="1772433"/>
            <a:ext cx="4398962" cy="3256767"/>
          </a:xfrm>
          <a:prstGeom prst="rect">
            <a:avLst/>
          </a:prstGeom>
        </p:spPr>
        <p:txBody>
          <a:bodyPr anchor="ctr"/>
          <a:lstStyle>
            <a:lvl1pPr marL="0" indent="0" algn="ctr">
              <a:buNone/>
              <a:defRPr>
                <a:solidFill>
                  <a:schemeClr val="bg1"/>
                </a:solidFill>
              </a:defRPr>
            </a:lvl1pPr>
          </a:lstStyle>
          <a:p>
            <a:r>
              <a:rPr lang="en-US" dirty="0"/>
              <a:t>Place Picture Here</a:t>
            </a:r>
          </a:p>
        </p:txBody>
      </p:sp>
      <p:sp>
        <p:nvSpPr>
          <p:cNvPr id="12" name="Picture Placeholder 9">
            <a:extLst>
              <a:ext uri="{FF2B5EF4-FFF2-40B4-BE49-F238E27FC236}">
                <a16:creationId xmlns:a16="http://schemas.microsoft.com/office/drawing/2014/main" id="{08B3C300-DEB5-7BB2-60B8-ADBF0B4F678E}"/>
              </a:ext>
            </a:extLst>
          </p:cNvPr>
          <p:cNvSpPr>
            <a:spLocks noGrp="1"/>
          </p:cNvSpPr>
          <p:nvPr>
            <p:ph type="pic" sz="quarter" idx="12" hasCustomPrompt="1"/>
          </p:nvPr>
        </p:nvSpPr>
        <p:spPr>
          <a:xfrm>
            <a:off x="5084763" y="3472734"/>
            <a:ext cx="2136774" cy="1556465"/>
          </a:xfrm>
          <a:prstGeom prst="rect">
            <a:avLst/>
          </a:prstGeom>
        </p:spPr>
        <p:txBody>
          <a:bodyPr anchor="ctr"/>
          <a:lstStyle>
            <a:lvl1pPr marL="0" indent="0" algn="ctr">
              <a:buNone/>
              <a:defRPr sz="1800">
                <a:solidFill>
                  <a:schemeClr val="bg1"/>
                </a:solidFill>
              </a:defRPr>
            </a:lvl1pPr>
          </a:lstStyle>
          <a:p>
            <a:r>
              <a:rPr lang="en-US" dirty="0"/>
              <a:t>Place Picture Here</a:t>
            </a:r>
          </a:p>
        </p:txBody>
      </p:sp>
      <p:sp>
        <p:nvSpPr>
          <p:cNvPr id="15" name="Text Placeholder 14">
            <a:extLst>
              <a:ext uri="{FF2B5EF4-FFF2-40B4-BE49-F238E27FC236}">
                <a16:creationId xmlns:a16="http://schemas.microsoft.com/office/drawing/2014/main" id="{045C5CD8-6ECD-C3F7-CC0D-E2818178D09C}"/>
              </a:ext>
            </a:extLst>
          </p:cNvPr>
          <p:cNvSpPr>
            <a:spLocks noGrp="1"/>
          </p:cNvSpPr>
          <p:nvPr>
            <p:ph type="body" sz="quarter" idx="14" hasCustomPrompt="1"/>
          </p:nvPr>
        </p:nvSpPr>
        <p:spPr>
          <a:xfrm>
            <a:off x="550863" y="5494216"/>
            <a:ext cx="4398962" cy="3816040"/>
          </a:xfrm>
          <a:prstGeom prst="rect">
            <a:avLst/>
          </a:prstGeom>
        </p:spPr>
        <p:txBody>
          <a:bodyPr/>
          <a:lstStyle>
            <a:lvl1pPr marL="0" indent="0">
              <a:buNone/>
              <a:defRPr sz="1000"/>
            </a:lvl1pPr>
            <a:lvl2pPr marL="388620" indent="0">
              <a:buNone/>
              <a:defRPr sz="1000"/>
            </a:lvl2pPr>
            <a:lvl3pPr marL="777240" indent="0">
              <a:buNone/>
              <a:defRPr sz="1000"/>
            </a:lvl3pPr>
            <a:lvl4pPr marL="1165860" indent="0">
              <a:buNone/>
              <a:defRPr sz="1000"/>
            </a:lvl4pPr>
            <a:lvl5pPr marL="1554480" indent="0">
              <a:buNone/>
              <a:defRPr sz="1000"/>
            </a:lvl5pPr>
          </a:lstStyle>
          <a:p>
            <a:pPr lvl="0"/>
            <a:r>
              <a:rPr lang="en-US" dirty="0"/>
              <a:t>Click to add text here</a:t>
            </a:r>
          </a:p>
        </p:txBody>
      </p:sp>
      <p:sp>
        <p:nvSpPr>
          <p:cNvPr id="16" name="Text Placeholder 14">
            <a:extLst>
              <a:ext uri="{FF2B5EF4-FFF2-40B4-BE49-F238E27FC236}">
                <a16:creationId xmlns:a16="http://schemas.microsoft.com/office/drawing/2014/main" id="{926D55E1-DCB2-0FD3-B1EB-6459212A0F4A}"/>
              </a:ext>
            </a:extLst>
          </p:cNvPr>
          <p:cNvSpPr>
            <a:spLocks noGrp="1"/>
          </p:cNvSpPr>
          <p:nvPr>
            <p:ph type="body" sz="quarter" idx="15" hasCustomPrompt="1"/>
          </p:nvPr>
        </p:nvSpPr>
        <p:spPr>
          <a:xfrm>
            <a:off x="5665433" y="5789378"/>
            <a:ext cx="1635253" cy="1108572"/>
          </a:xfrm>
          <a:prstGeom prst="rect">
            <a:avLst/>
          </a:prstGeom>
        </p:spPr>
        <p:txBody>
          <a:bodyPr wrap="square"/>
          <a:lstStyle>
            <a:lvl1pPr marL="0" indent="0" algn="ctr">
              <a:lnSpc>
                <a:spcPts val="160"/>
              </a:lnSpc>
              <a:buNone/>
              <a:defRPr sz="800" i="0">
                <a:solidFill>
                  <a:srgbClr val="1F4878"/>
                </a:solidFill>
              </a:defRPr>
            </a:lvl1pPr>
            <a:lvl2pPr marL="388620" indent="0">
              <a:buNone/>
              <a:defRPr sz="1000"/>
            </a:lvl2pPr>
            <a:lvl3pPr marL="777240" indent="0">
              <a:buNone/>
              <a:defRPr sz="1000"/>
            </a:lvl3pPr>
            <a:lvl4pPr marL="1165860" indent="0">
              <a:buNone/>
              <a:defRPr sz="1000"/>
            </a:lvl4pPr>
            <a:lvl5pPr marL="1554480" indent="0">
              <a:buNone/>
              <a:defRPr sz="1000"/>
            </a:lvl5pPr>
          </a:lstStyle>
          <a:p>
            <a:pPr algn="ctr"/>
            <a:r>
              <a:rPr lang="en-US" b="1" dirty="0">
                <a:solidFill>
                  <a:srgbClr val="1F4878"/>
                </a:solidFill>
                <a:effectLst/>
                <a:latin typeface="Calibri" panose="020F0502020204030204" pitchFamily="34" charset="0"/>
              </a:rPr>
              <a:t>Contact Information Listed Here</a:t>
            </a:r>
            <a:endParaRPr lang="en-US" dirty="0">
              <a:solidFill>
                <a:srgbClr val="1F4878"/>
              </a:solidFill>
              <a:effectLst/>
              <a:latin typeface="Calibri" panose="020F0502020204030204" pitchFamily="34" charset="0"/>
            </a:endParaRPr>
          </a:p>
        </p:txBody>
      </p:sp>
      <p:sp>
        <p:nvSpPr>
          <p:cNvPr id="19" name="Text Placeholder 14">
            <a:extLst>
              <a:ext uri="{FF2B5EF4-FFF2-40B4-BE49-F238E27FC236}">
                <a16:creationId xmlns:a16="http://schemas.microsoft.com/office/drawing/2014/main" id="{BB0BACAA-09BF-5C62-7142-DC53C4A26E14}"/>
              </a:ext>
            </a:extLst>
          </p:cNvPr>
          <p:cNvSpPr>
            <a:spLocks noGrp="1"/>
          </p:cNvSpPr>
          <p:nvPr>
            <p:ph type="body" sz="quarter" idx="17" hasCustomPrompt="1"/>
          </p:nvPr>
        </p:nvSpPr>
        <p:spPr>
          <a:xfrm>
            <a:off x="5665433" y="7370841"/>
            <a:ext cx="1635253" cy="2048872"/>
          </a:xfrm>
          <a:prstGeom prst="rect">
            <a:avLst/>
          </a:prstGeom>
        </p:spPr>
        <p:txBody>
          <a:bodyPr anchor="t"/>
          <a:lstStyle>
            <a:lvl1pPr marL="0" indent="0" algn="ctr">
              <a:lnSpc>
                <a:spcPct val="100000"/>
              </a:lnSpc>
              <a:spcBef>
                <a:spcPts val="0"/>
              </a:spcBef>
              <a:buNone/>
              <a:defRPr sz="800" b="0" i="0">
                <a:solidFill>
                  <a:srgbClr val="1F4878"/>
                </a:solidFill>
                <a:latin typeface="+mn-lt"/>
              </a:defRPr>
            </a:lvl1pPr>
            <a:lvl2pPr marL="388620" indent="0">
              <a:buNone/>
              <a:defRPr sz="1000"/>
            </a:lvl2pPr>
            <a:lvl3pPr marL="777240" indent="0">
              <a:buNone/>
              <a:defRPr sz="1000"/>
            </a:lvl3pPr>
            <a:lvl4pPr marL="1165860" indent="0">
              <a:buNone/>
              <a:defRPr sz="1000"/>
            </a:lvl4pPr>
            <a:lvl5pPr marL="1554480" indent="0">
              <a:buNone/>
              <a:defRPr sz="1000"/>
            </a:lvl5pPr>
          </a:lstStyle>
          <a:p>
            <a:pPr algn="ctr"/>
            <a:r>
              <a:rPr lang="en-US" b="1" dirty="0">
                <a:solidFill>
                  <a:srgbClr val="1F4878"/>
                </a:solidFill>
                <a:effectLst/>
                <a:latin typeface="Calibri" panose="020F0502020204030204" pitchFamily="34" charset="0"/>
              </a:rPr>
              <a:t>Highlights Listed Here</a:t>
            </a:r>
            <a:endParaRPr lang="en-US" dirty="0">
              <a:solidFill>
                <a:srgbClr val="1F4878"/>
              </a:solidFill>
              <a:effectLst/>
              <a:latin typeface="Calibri" panose="020F0502020204030204" pitchFamily="34" charset="0"/>
            </a:endParaRPr>
          </a:p>
        </p:txBody>
      </p:sp>
      <p:sp>
        <p:nvSpPr>
          <p:cNvPr id="20" name="Text Placeholder 14">
            <a:extLst>
              <a:ext uri="{FF2B5EF4-FFF2-40B4-BE49-F238E27FC236}">
                <a16:creationId xmlns:a16="http://schemas.microsoft.com/office/drawing/2014/main" id="{69E47B22-BB2F-BBBC-3159-368C14002B52}"/>
              </a:ext>
            </a:extLst>
          </p:cNvPr>
          <p:cNvSpPr>
            <a:spLocks noGrp="1"/>
          </p:cNvSpPr>
          <p:nvPr>
            <p:ph type="body" sz="quarter" idx="18" hasCustomPrompt="1"/>
          </p:nvPr>
        </p:nvSpPr>
        <p:spPr>
          <a:xfrm>
            <a:off x="550863" y="1044260"/>
            <a:ext cx="6670674" cy="354604"/>
          </a:xfrm>
          <a:prstGeom prst="rect">
            <a:avLst/>
          </a:prstGeom>
        </p:spPr>
        <p:txBody>
          <a:bodyPr/>
          <a:lstStyle>
            <a:lvl1pPr marL="0" indent="0" algn="ctr">
              <a:buNone/>
              <a:defRPr sz="2000">
                <a:solidFill>
                  <a:schemeClr val="bg1"/>
                </a:solidFill>
                <a:latin typeface="+mn-lt"/>
              </a:defRPr>
            </a:lvl1pPr>
            <a:lvl2pPr marL="388620" indent="0">
              <a:buNone/>
              <a:defRPr sz="1000"/>
            </a:lvl2pPr>
            <a:lvl3pPr marL="777240" indent="0">
              <a:buNone/>
              <a:defRPr sz="1000"/>
            </a:lvl3pPr>
            <a:lvl4pPr marL="1165860" indent="0">
              <a:buNone/>
              <a:defRPr sz="1000"/>
            </a:lvl4pPr>
            <a:lvl5pPr marL="1554480" indent="0">
              <a:buNone/>
              <a:defRPr sz="1000"/>
            </a:lvl5pPr>
          </a:lstStyle>
          <a:p>
            <a:pPr marL="0" marR="0" lvl="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b="1" dirty="0">
                <a:effectLst/>
                <a:latin typeface="Calibri" panose="020F0502020204030204" pitchFamily="34" charset="0"/>
              </a:rPr>
              <a:t>TITLE NAME FOR THE PROJECT</a:t>
            </a:r>
            <a:endParaRPr lang="en-US" dirty="0">
              <a:effectLst/>
              <a:latin typeface="Calibri" panose="020F0502020204030204" pitchFamily="34" charset="0"/>
            </a:endParaRPr>
          </a:p>
        </p:txBody>
      </p:sp>
      <p:sp>
        <p:nvSpPr>
          <p:cNvPr id="21" name="Text Placeholder 14">
            <a:extLst>
              <a:ext uri="{FF2B5EF4-FFF2-40B4-BE49-F238E27FC236}">
                <a16:creationId xmlns:a16="http://schemas.microsoft.com/office/drawing/2014/main" id="{FC519376-8586-4156-1FB0-BE51D75052AC}"/>
              </a:ext>
            </a:extLst>
          </p:cNvPr>
          <p:cNvSpPr>
            <a:spLocks noGrp="1"/>
          </p:cNvSpPr>
          <p:nvPr>
            <p:ph type="body" sz="quarter" idx="19" hasCustomPrompt="1"/>
          </p:nvPr>
        </p:nvSpPr>
        <p:spPr>
          <a:xfrm>
            <a:off x="550863" y="1415735"/>
            <a:ext cx="6670674" cy="221086"/>
          </a:xfrm>
          <a:prstGeom prst="rect">
            <a:avLst/>
          </a:prstGeom>
        </p:spPr>
        <p:txBody>
          <a:bodyPr/>
          <a:lstStyle>
            <a:lvl1pPr marL="0" indent="0" algn="ctr">
              <a:buNone/>
              <a:defRPr sz="1200">
                <a:solidFill>
                  <a:schemeClr val="bg1"/>
                </a:solidFill>
              </a:defRPr>
            </a:lvl1pPr>
            <a:lvl2pPr marL="388620" indent="0">
              <a:buNone/>
              <a:defRPr sz="1000"/>
            </a:lvl2pPr>
            <a:lvl3pPr marL="777240" indent="0">
              <a:buNone/>
              <a:defRPr sz="1000"/>
            </a:lvl3pPr>
            <a:lvl4pPr marL="1165860" indent="0">
              <a:buNone/>
              <a:defRPr sz="1000"/>
            </a:lvl4pPr>
            <a:lvl5pPr marL="1554480" indent="0">
              <a:buNone/>
              <a:defRPr sz="1000"/>
            </a:lvl5pPr>
          </a:lstStyle>
          <a:p>
            <a:pPr marL="0" marR="0" lvl="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dirty="0">
                <a:effectLst/>
                <a:latin typeface="Calibri" panose="020F0502020204030204" pitchFamily="34" charset="0"/>
              </a:rPr>
              <a:t>Location Info line 1 | Location Info line 2</a:t>
            </a:r>
          </a:p>
        </p:txBody>
      </p:sp>
      <p:sp>
        <p:nvSpPr>
          <p:cNvPr id="3" name="Picture Placeholder 9">
            <a:extLst>
              <a:ext uri="{FF2B5EF4-FFF2-40B4-BE49-F238E27FC236}">
                <a16:creationId xmlns:a16="http://schemas.microsoft.com/office/drawing/2014/main" id="{E2255FC3-D403-6394-A3B8-162D79172635}"/>
              </a:ext>
            </a:extLst>
          </p:cNvPr>
          <p:cNvSpPr>
            <a:spLocks noGrp="1"/>
          </p:cNvSpPr>
          <p:nvPr>
            <p:ph type="pic" sz="quarter" idx="20" hasCustomPrompt="1"/>
          </p:nvPr>
        </p:nvSpPr>
        <p:spPr>
          <a:xfrm>
            <a:off x="5084763" y="1772433"/>
            <a:ext cx="2136774" cy="1556465"/>
          </a:xfrm>
          <a:prstGeom prst="rect">
            <a:avLst/>
          </a:prstGeom>
        </p:spPr>
        <p:txBody>
          <a:bodyPr anchor="ctr"/>
          <a:lstStyle>
            <a:lvl1pPr marL="0" indent="0" algn="ctr">
              <a:buNone/>
              <a:defRPr sz="1800">
                <a:solidFill>
                  <a:schemeClr val="bg1"/>
                </a:solidFill>
              </a:defRPr>
            </a:lvl1pPr>
          </a:lstStyle>
          <a:p>
            <a:r>
              <a:rPr lang="en-US" dirty="0"/>
              <a:t>Place Picture Here</a:t>
            </a:r>
          </a:p>
        </p:txBody>
      </p:sp>
    </p:spTree>
    <p:extLst>
      <p:ext uri="{BB962C8B-B14F-4D97-AF65-F5344CB8AC3E}">
        <p14:creationId xmlns:p14="http://schemas.microsoft.com/office/powerpoint/2010/main" val="2753775195"/>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5F1DC3-2D8C-97D9-4529-BC75E73BFABE}"/>
              </a:ext>
            </a:extLst>
          </p:cNvPr>
          <p:cNvPicPr>
            <a:picLocks noChangeAspect="1"/>
          </p:cNvPicPr>
          <p:nvPr userDrawn="1"/>
        </p:nvPicPr>
        <p:blipFill>
          <a:blip r:embed="rId3"/>
          <a:stretch>
            <a:fillRect/>
          </a:stretch>
        </p:blipFill>
        <p:spPr>
          <a:xfrm>
            <a:off x="0" y="0"/>
            <a:ext cx="7772400" cy="10058400"/>
          </a:xfrm>
          <a:prstGeom prst="rect">
            <a:avLst/>
          </a:prstGeom>
        </p:spPr>
      </p:pic>
    </p:spTree>
    <p:extLst>
      <p:ext uri="{BB962C8B-B14F-4D97-AF65-F5344CB8AC3E}">
        <p14:creationId xmlns:p14="http://schemas.microsoft.com/office/powerpoint/2010/main" val="325314752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210303-DC9B-F0DA-B18D-62F194A9F4B8}"/>
              </a:ext>
            </a:extLst>
          </p:cNvPr>
          <p:cNvSpPr>
            <a:spLocks noGrp="1"/>
          </p:cNvSpPr>
          <p:nvPr>
            <p:ph type="body" sz="quarter" idx="14"/>
          </p:nvPr>
        </p:nvSpPr>
        <p:spPr>
          <a:xfrm>
            <a:off x="156754" y="5264150"/>
            <a:ext cx="5211000" cy="3874832"/>
          </a:xfrm>
        </p:spPr>
        <p:txBody>
          <a:bodyPr/>
          <a:lstStyle/>
          <a:p>
            <a:pPr marL="0" marR="0" algn="just">
              <a:lnSpc>
                <a:spcPct val="112000"/>
              </a:lnSpc>
              <a:spcBef>
                <a:spcPts val="0"/>
              </a:spcBef>
              <a:spcAft>
                <a:spcPts val="300"/>
              </a:spcAft>
            </a:pPr>
            <a:r>
              <a:rPr lang="en-US" sz="105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Van Cleef </a:t>
            </a:r>
            <a:r>
              <a:rPr lang="en-US" sz="105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provided subconsultant services for the Concept Development and Preliminary Design phases of operational and safety improvements for a 1.8-mile section of Monmouth County Route 537. The corridor has several substandard design elements, traffic congestion issues, and traffic movement capacity issues for which conceptual solutions will be developed to improve safety and reduce congestion while still taking into account practical measures to avoid, minimize, or mitigate potential impacts to the built and natural environment. </a:t>
            </a:r>
          </a:p>
          <a:p>
            <a:pPr marL="0" marR="0" algn="just">
              <a:lnSpc>
                <a:spcPct val="112000"/>
              </a:lnSpc>
              <a:spcBef>
                <a:spcPts val="0"/>
              </a:spcBef>
              <a:spcAft>
                <a:spcPts val="300"/>
              </a:spcAft>
            </a:pPr>
            <a:r>
              <a:rPr lang="en-US" sz="105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Existing deficiencies to be evaluated and corrected include lack of shoulders along the entire length; substandard auxiliary lane widths along exterior lanes; substandard vertical stopping sight distance at two locations; few auxiliary lanes, deceleration lanes or shoulders for turning movements at intersections as well as into various business/shopping complexes; and substandard lane drops along the westbound approach to the Route 33 Freeway.  Additionally, much of the corridor is not bicycle or pedestrian compatible. There are also numerous substandard design elements at the CR 537 Interchanged with US Route 9, which is included within the project study limits.   </a:t>
            </a:r>
          </a:p>
          <a:p>
            <a:pPr marL="0" marR="0" algn="just">
              <a:lnSpc>
                <a:spcPct val="112000"/>
              </a:lnSpc>
              <a:spcBef>
                <a:spcPts val="0"/>
              </a:spcBef>
              <a:spcAft>
                <a:spcPts val="300"/>
              </a:spcAft>
            </a:pPr>
            <a:r>
              <a:rPr lang="en-US" sz="105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As a subconsultant, Van </a:t>
            </a:r>
            <a:r>
              <a:rPr lang="en-US" sz="105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Cleef’s</a:t>
            </a:r>
            <a:r>
              <a:rPr lang="en-US" sz="105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role on this project included providing surveying and </a:t>
            </a:r>
            <a:r>
              <a:rPr lang="en-US" sz="1050" dirty="0" err="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basemapping</a:t>
            </a:r>
            <a:r>
              <a:rPr lang="en-US" sz="105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evaluation of roadway and safety deficiencies of the transportation network and utility coordination. Van Cleef also developed the alternative analysis matrix, which evaluated the benefits and impacts of various improvement concepts, including level of service, right-of-way, environmental permitting, utility relocations, constructability, community support and construction costs. Our efforts required a significant Public Outreach effort with local property owners, residents, businesses, schools, the hospital and public officials</a:t>
            </a:r>
            <a:r>
              <a:rPr lang="en-US" sz="105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
            </a:r>
            <a:endParaRPr lang="en-US" sz="105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CE4663A8-F362-C7A9-E249-7B5223E6419B}"/>
              </a:ext>
            </a:extLst>
          </p:cNvPr>
          <p:cNvSpPr>
            <a:spLocks noGrp="1"/>
          </p:cNvSpPr>
          <p:nvPr>
            <p:ph type="body" sz="quarter" idx="15"/>
          </p:nvPr>
        </p:nvSpPr>
        <p:spPr>
          <a:xfrm>
            <a:off x="5467351" y="5875020"/>
            <a:ext cx="2031999" cy="940380"/>
          </a:xfrm>
        </p:spPr>
        <p:txBody>
          <a:bodyPr/>
          <a:lstStyle/>
          <a:p>
            <a:pPr>
              <a:lnSpc>
                <a:spcPct val="114000"/>
              </a:lnSpc>
              <a:spcBef>
                <a:spcPts val="0"/>
              </a:spcBef>
            </a:pPr>
            <a:r>
              <a:rPr lang="en-GB" sz="1050" dirty="0"/>
              <a:t>Monmouth County</a:t>
            </a:r>
          </a:p>
          <a:p>
            <a:pPr>
              <a:lnSpc>
                <a:spcPct val="114000"/>
              </a:lnSpc>
              <a:spcBef>
                <a:spcPts val="0"/>
              </a:spcBef>
            </a:pPr>
            <a:r>
              <a:rPr lang="en-GB" sz="1050" dirty="0"/>
              <a:t>Engineering Department</a:t>
            </a:r>
          </a:p>
          <a:p>
            <a:pPr>
              <a:lnSpc>
                <a:spcPct val="114000"/>
              </a:lnSpc>
              <a:spcBef>
                <a:spcPts val="0"/>
              </a:spcBef>
            </a:pPr>
            <a:r>
              <a:rPr lang="en-GB" sz="1050" dirty="0"/>
              <a:t>Freehold, NJ</a:t>
            </a:r>
            <a:endParaRPr lang="en-US" sz="1000" dirty="0"/>
          </a:p>
        </p:txBody>
      </p:sp>
      <p:sp>
        <p:nvSpPr>
          <p:cNvPr id="6" name="Text Placeholder 5">
            <a:extLst>
              <a:ext uri="{FF2B5EF4-FFF2-40B4-BE49-F238E27FC236}">
                <a16:creationId xmlns:a16="http://schemas.microsoft.com/office/drawing/2014/main" id="{90735701-C6CC-323A-20EA-0177EDAD65F6}"/>
              </a:ext>
            </a:extLst>
          </p:cNvPr>
          <p:cNvSpPr>
            <a:spLocks noGrp="1"/>
          </p:cNvSpPr>
          <p:nvPr>
            <p:ph type="body" sz="quarter" idx="17"/>
          </p:nvPr>
        </p:nvSpPr>
        <p:spPr>
          <a:xfrm>
            <a:off x="5467351" y="7299960"/>
            <a:ext cx="1962150" cy="2142613"/>
          </a:xfrm>
        </p:spPr>
        <p:txBody>
          <a:bodyPr/>
          <a:lstStyle/>
          <a:p>
            <a:pPr marL="171450" indent="-182880" algn="l">
              <a:lnSpc>
                <a:spcPct val="114000"/>
              </a:lnSpc>
              <a:buBlip>
                <a:blip r:embed="rId2"/>
              </a:buBlip>
            </a:pPr>
            <a:r>
              <a:rPr lang="en-GB" sz="1050" dirty="0"/>
              <a:t>NJTPA Oversight</a:t>
            </a:r>
          </a:p>
          <a:p>
            <a:pPr marL="171450" indent="-182880" algn="l">
              <a:lnSpc>
                <a:spcPct val="114000"/>
              </a:lnSpc>
              <a:buBlip>
                <a:blip r:embed="rId2"/>
              </a:buBlip>
            </a:pPr>
            <a:r>
              <a:rPr lang="en-GB" sz="1050" dirty="0"/>
              <a:t>Concept Plan Design</a:t>
            </a:r>
          </a:p>
          <a:p>
            <a:pPr marL="171450" indent="-182880" algn="l">
              <a:lnSpc>
                <a:spcPct val="114000"/>
              </a:lnSpc>
              <a:buBlip>
                <a:blip r:embed="rId2"/>
              </a:buBlip>
            </a:pPr>
            <a:r>
              <a:rPr lang="en-GB" sz="1050" dirty="0"/>
              <a:t>Complete Streets Design</a:t>
            </a:r>
          </a:p>
          <a:p>
            <a:pPr marL="171450" indent="-182880" algn="l">
              <a:lnSpc>
                <a:spcPct val="114000"/>
              </a:lnSpc>
              <a:buBlip>
                <a:blip r:embed="rId2"/>
              </a:buBlip>
            </a:pPr>
            <a:r>
              <a:rPr lang="en-GB" sz="1050" dirty="0"/>
              <a:t>ADA Curb Ramp Assessments</a:t>
            </a:r>
          </a:p>
          <a:p>
            <a:pPr marL="171450" indent="-182880" algn="l">
              <a:lnSpc>
                <a:spcPct val="114000"/>
              </a:lnSpc>
              <a:buBlip>
                <a:blip r:embed="rId2"/>
              </a:buBlip>
            </a:pPr>
            <a:r>
              <a:rPr lang="en-GB" sz="1050" dirty="0"/>
              <a:t>Signalized Intersections</a:t>
            </a:r>
          </a:p>
          <a:p>
            <a:pPr marL="171450" indent="-182880" algn="l">
              <a:lnSpc>
                <a:spcPct val="114000"/>
              </a:lnSpc>
              <a:buBlip>
                <a:blip r:embed="rId2"/>
              </a:buBlip>
            </a:pPr>
            <a:r>
              <a:rPr lang="en-GB" sz="1050" dirty="0"/>
              <a:t>Utility Coordination</a:t>
            </a:r>
          </a:p>
          <a:p>
            <a:pPr marL="171450" indent="-182880" algn="l">
              <a:lnSpc>
                <a:spcPct val="114000"/>
              </a:lnSpc>
              <a:buBlip>
                <a:blip r:embed="rId2"/>
              </a:buBlip>
            </a:pPr>
            <a:r>
              <a:rPr lang="en-GB" sz="1050" dirty="0"/>
              <a:t>Stormwater Management</a:t>
            </a:r>
          </a:p>
          <a:p>
            <a:pPr marL="171450" indent="-182880" algn="l">
              <a:lnSpc>
                <a:spcPct val="114000"/>
              </a:lnSpc>
              <a:buBlip>
                <a:blip r:embed="rId2"/>
              </a:buBlip>
            </a:pPr>
            <a:r>
              <a:rPr lang="en-GB" sz="1050" dirty="0"/>
              <a:t>ROW Assessments</a:t>
            </a:r>
          </a:p>
          <a:p>
            <a:pPr marL="171450" indent="-182880" algn="l">
              <a:lnSpc>
                <a:spcPct val="114000"/>
              </a:lnSpc>
              <a:buBlip>
                <a:blip r:embed="rId2"/>
              </a:buBlip>
            </a:pPr>
            <a:r>
              <a:rPr lang="en-GB" sz="1050" dirty="0"/>
              <a:t>Environmental Screening</a:t>
            </a:r>
          </a:p>
          <a:p>
            <a:pPr marL="171450" indent="-182880" algn="l">
              <a:lnSpc>
                <a:spcPct val="114000"/>
              </a:lnSpc>
              <a:buBlip>
                <a:blip r:embed="rId2"/>
              </a:buBlip>
            </a:pPr>
            <a:r>
              <a:rPr lang="en-GB" sz="1050" dirty="0"/>
              <a:t>Public Outreach</a:t>
            </a:r>
            <a:endParaRPr lang="en-US" sz="1000" dirty="0"/>
          </a:p>
        </p:txBody>
      </p:sp>
      <p:sp>
        <p:nvSpPr>
          <p:cNvPr id="7" name="Text Placeholder 6">
            <a:extLst>
              <a:ext uri="{FF2B5EF4-FFF2-40B4-BE49-F238E27FC236}">
                <a16:creationId xmlns:a16="http://schemas.microsoft.com/office/drawing/2014/main" id="{419E8024-0F65-A049-87A3-9FAC3311269E}"/>
              </a:ext>
            </a:extLst>
          </p:cNvPr>
          <p:cNvSpPr>
            <a:spLocks noGrp="1"/>
          </p:cNvSpPr>
          <p:nvPr>
            <p:ph type="body" sz="quarter" idx="18"/>
          </p:nvPr>
        </p:nvSpPr>
        <p:spPr/>
        <p:txBody>
          <a:bodyPr/>
          <a:lstStyle/>
          <a:p>
            <a:r>
              <a:rPr lang="en-GB"/>
              <a:t>Route 537 Corridor </a:t>
            </a:r>
            <a:r>
              <a:rPr lang="en-GB" dirty="0"/>
              <a:t>Improvements</a:t>
            </a:r>
            <a:endParaRPr lang="en-US" dirty="0"/>
          </a:p>
        </p:txBody>
      </p:sp>
      <p:sp>
        <p:nvSpPr>
          <p:cNvPr id="8" name="Text Placeholder 7">
            <a:extLst>
              <a:ext uri="{FF2B5EF4-FFF2-40B4-BE49-F238E27FC236}">
                <a16:creationId xmlns:a16="http://schemas.microsoft.com/office/drawing/2014/main" id="{6D3E17F1-CD69-994D-9B54-A4C57E9C98D4}"/>
              </a:ext>
            </a:extLst>
          </p:cNvPr>
          <p:cNvSpPr>
            <a:spLocks noGrp="1"/>
          </p:cNvSpPr>
          <p:nvPr>
            <p:ph type="body" sz="quarter" idx="19"/>
          </p:nvPr>
        </p:nvSpPr>
        <p:spPr/>
        <p:txBody>
          <a:bodyPr/>
          <a:lstStyle/>
          <a:p>
            <a:r>
              <a:rPr lang="en-GB" dirty="0"/>
              <a:t>Township of Upper Freehold | Monmouth County, NJ</a:t>
            </a:r>
            <a:endParaRPr lang="en-US" dirty="0"/>
          </a:p>
        </p:txBody>
      </p:sp>
      <p:pic>
        <p:nvPicPr>
          <p:cNvPr id="14" name="Picture Placeholder 13">
            <a:extLst>
              <a:ext uri="{FF2B5EF4-FFF2-40B4-BE49-F238E27FC236}">
                <a16:creationId xmlns:a16="http://schemas.microsoft.com/office/drawing/2014/main" id="{5D396DB0-58FF-2359-B834-F526B3F1B63B}"/>
              </a:ext>
            </a:extLst>
          </p:cNvPr>
          <p:cNvPicPr>
            <a:picLocks noGrp="1" noChangeAspect="1"/>
          </p:cNvPicPr>
          <p:nvPr>
            <p:ph type="pic" sz="quarter" idx="10"/>
          </p:nvPr>
        </p:nvPicPr>
        <p:blipFill>
          <a:blip r:embed="rId3"/>
          <a:srcRect t="632" b="632"/>
          <a:stretch>
            <a:fillRect/>
          </a:stretch>
        </p:blipFill>
        <p:spPr/>
      </p:pic>
      <p:pic>
        <p:nvPicPr>
          <p:cNvPr id="18" name="Picture Placeholder 17">
            <a:extLst>
              <a:ext uri="{FF2B5EF4-FFF2-40B4-BE49-F238E27FC236}">
                <a16:creationId xmlns:a16="http://schemas.microsoft.com/office/drawing/2014/main" id="{C4C57DB9-C4DD-28F5-701C-0C23036A1146}"/>
              </a:ext>
            </a:extLst>
          </p:cNvPr>
          <p:cNvPicPr>
            <a:picLocks noGrp="1" noChangeAspect="1"/>
          </p:cNvPicPr>
          <p:nvPr>
            <p:ph type="pic" sz="quarter" idx="20"/>
          </p:nvPr>
        </p:nvPicPr>
        <p:blipFill>
          <a:blip r:embed="rId4"/>
          <a:srcRect l="4889" r="4889"/>
          <a:stretch>
            <a:fillRect/>
          </a:stretch>
        </p:blipFill>
        <p:spPr/>
      </p:pic>
      <p:pic>
        <p:nvPicPr>
          <p:cNvPr id="16" name="Picture Placeholder 15">
            <a:extLst>
              <a:ext uri="{FF2B5EF4-FFF2-40B4-BE49-F238E27FC236}">
                <a16:creationId xmlns:a16="http://schemas.microsoft.com/office/drawing/2014/main" id="{8C7DD532-B9F2-319F-9822-62CD9EC769F1}"/>
              </a:ext>
            </a:extLst>
          </p:cNvPr>
          <p:cNvPicPr>
            <a:picLocks noGrp="1" noChangeAspect="1"/>
          </p:cNvPicPr>
          <p:nvPr>
            <p:ph type="pic" sz="quarter" idx="12"/>
          </p:nvPr>
        </p:nvPicPr>
        <p:blipFill>
          <a:blip r:embed="rId5"/>
          <a:srcRect t="1461" b="1461"/>
          <a:stretch>
            <a:fillRect/>
          </a:stretch>
        </p:blipFill>
        <p:spPr/>
      </p:pic>
    </p:spTree>
    <p:extLst>
      <p:ext uri="{BB962C8B-B14F-4D97-AF65-F5344CB8AC3E}">
        <p14:creationId xmlns:p14="http://schemas.microsoft.com/office/powerpoint/2010/main" val="25521340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319</TotalTime>
  <Words>330</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Volansky</dc:creator>
  <cp:lastModifiedBy>Jill Esposito</cp:lastModifiedBy>
  <cp:revision>38</cp:revision>
  <dcterms:created xsi:type="dcterms:W3CDTF">2023-05-23T18:44:52Z</dcterms:created>
  <dcterms:modified xsi:type="dcterms:W3CDTF">2026-02-10T16:20:16Z</dcterms:modified>
</cp:coreProperties>
</file>