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handoutMasterIdLst>
    <p:handoutMasterId r:id="rId6"/>
  </p:handoutMasterIdLst>
  <p:sldIdLst>
    <p:sldId id="258" r:id="rId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91"/>
    <p:restoredTop sz="97756"/>
  </p:normalViewPr>
  <p:slideViewPr>
    <p:cSldViewPr snapToGrid="0">
      <p:cViewPr>
        <p:scale>
          <a:sx n="150" d="100"/>
          <a:sy n="150" d="100"/>
        </p:scale>
        <p:origin x="1698" y="-2940"/>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handoutMaster" Target="handoutMasters/handout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52BA6E-CCC6-48AF-12A2-336377A069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6798CE-FE34-3D7E-EE7A-D05FBF6871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EC52FA-B2A5-B146-A70E-14A38F7A4FD5}" type="datetimeFigureOut">
              <a:rPr lang="en-US" smtClean="0"/>
              <a:t>5/4/2026</a:t>
            </a:fld>
            <a:endParaRPr lang="en-US"/>
          </a:p>
        </p:txBody>
      </p:sp>
      <p:sp>
        <p:nvSpPr>
          <p:cNvPr id="4" name="Footer Placeholder 3">
            <a:extLst>
              <a:ext uri="{FF2B5EF4-FFF2-40B4-BE49-F238E27FC236}">
                <a16:creationId xmlns:a16="http://schemas.microsoft.com/office/drawing/2014/main" id="{33A3E99E-B3D2-F2C5-2711-11EF4950CB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8CFFCC-8642-B8D8-C9B3-3419F7B365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9A555-3640-6F4C-B634-E524FBB5CBED}" type="slidenum">
              <a:rPr lang="en-US" smtClean="0"/>
              <a:t>‹#›</a:t>
            </a:fld>
            <a:endParaRPr lang="en-US"/>
          </a:p>
        </p:txBody>
      </p:sp>
    </p:spTree>
    <p:extLst>
      <p:ext uri="{BB962C8B-B14F-4D97-AF65-F5344CB8AC3E}">
        <p14:creationId xmlns:p14="http://schemas.microsoft.com/office/powerpoint/2010/main" val="38473101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9F637E4-326D-3452-DC79-6A8CCE3AF457}"/>
              </a:ext>
            </a:extLst>
          </p:cNvPr>
          <p:cNvSpPr>
            <a:spLocks noGrp="1"/>
          </p:cNvSpPr>
          <p:nvPr>
            <p:ph type="pic" sz="quarter" idx="10" hasCustomPrompt="1"/>
          </p:nvPr>
        </p:nvSpPr>
        <p:spPr>
          <a:xfrm>
            <a:off x="550863" y="1772433"/>
            <a:ext cx="4398962" cy="3256767"/>
          </a:xfrm>
          <a:prstGeom prst="rect">
            <a:avLst/>
          </a:prstGeom>
        </p:spPr>
        <p:txBody>
          <a:bodyPr anchor="ctr"/>
          <a:lstStyle>
            <a:lvl1pPr marL="0" indent="0" algn="ctr">
              <a:buNone/>
              <a:defRPr>
                <a:solidFill>
                  <a:schemeClr val="bg1"/>
                </a:solidFill>
              </a:defRPr>
            </a:lvl1pPr>
          </a:lstStyle>
          <a:p>
            <a:r>
              <a:rPr lang="en-US" dirty="0"/>
              <a:t>Place Picture Here</a:t>
            </a:r>
          </a:p>
        </p:txBody>
      </p:sp>
      <p:sp>
        <p:nvSpPr>
          <p:cNvPr id="12" name="Picture Placeholder 9">
            <a:extLst>
              <a:ext uri="{FF2B5EF4-FFF2-40B4-BE49-F238E27FC236}">
                <a16:creationId xmlns:a16="http://schemas.microsoft.com/office/drawing/2014/main" id="{08B3C300-DEB5-7BB2-60B8-ADBF0B4F678E}"/>
              </a:ext>
            </a:extLst>
          </p:cNvPr>
          <p:cNvSpPr>
            <a:spLocks noGrp="1"/>
          </p:cNvSpPr>
          <p:nvPr>
            <p:ph type="pic" sz="quarter" idx="12" hasCustomPrompt="1"/>
          </p:nvPr>
        </p:nvSpPr>
        <p:spPr>
          <a:xfrm>
            <a:off x="5084763" y="3472734"/>
            <a:ext cx="2136774" cy="1556465"/>
          </a:xfrm>
          <a:prstGeom prst="rect">
            <a:avLst/>
          </a:prstGeom>
        </p:spPr>
        <p:txBody>
          <a:bodyPr anchor="ctr"/>
          <a:lstStyle>
            <a:lvl1pPr marL="0" indent="0" algn="ctr">
              <a:buNone/>
              <a:defRPr sz="1800">
                <a:solidFill>
                  <a:schemeClr val="bg1"/>
                </a:solidFill>
              </a:defRPr>
            </a:lvl1pPr>
          </a:lstStyle>
          <a:p>
            <a:r>
              <a:rPr lang="en-US" dirty="0"/>
              <a:t>Place Picture Here</a:t>
            </a:r>
          </a:p>
        </p:txBody>
      </p:sp>
      <p:sp>
        <p:nvSpPr>
          <p:cNvPr id="15" name="Text Placeholder 14">
            <a:extLst>
              <a:ext uri="{FF2B5EF4-FFF2-40B4-BE49-F238E27FC236}">
                <a16:creationId xmlns:a16="http://schemas.microsoft.com/office/drawing/2014/main" id="{045C5CD8-6ECD-C3F7-CC0D-E2818178D09C}"/>
              </a:ext>
            </a:extLst>
          </p:cNvPr>
          <p:cNvSpPr>
            <a:spLocks noGrp="1"/>
          </p:cNvSpPr>
          <p:nvPr>
            <p:ph type="body" sz="quarter" idx="14" hasCustomPrompt="1"/>
          </p:nvPr>
        </p:nvSpPr>
        <p:spPr>
          <a:xfrm>
            <a:off x="550863" y="5494216"/>
            <a:ext cx="4398962" cy="3816040"/>
          </a:xfrm>
          <a:prstGeom prst="rect">
            <a:avLst/>
          </a:prstGeom>
        </p:spPr>
        <p:txBody>
          <a:bodyPr/>
          <a:lstStyle>
            <a:lvl1pPr marL="0" indent="0">
              <a:buNone/>
              <a:defRPr sz="1000"/>
            </a:lvl1pPr>
            <a:lvl2pPr marL="388620" indent="0">
              <a:buNone/>
              <a:defRPr sz="1000"/>
            </a:lvl2pPr>
            <a:lvl3pPr marL="777240" indent="0">
              <a:buNone/>
              <a:defRPr sz="1000"/>
            </a:lvl3pPr>
            <a:lvl4pPr marL="1165860" indent="0">
              <a:buNone/>
              <a:defRPr sz="1000"/>
            </a:lvl4pPr>
            <a:lvl5pPr marL="1554480" indent="0">
              <a:buNone/>
              <a:defRPr sz="1000"/>
            </a:lvl5pPr>
          </a:lstStyle>
          <a:p>
            <a:pPr lvl="0"/>
            <a:r>
              <a:rPr lang="en-US" dirty="0"/>
              <a:t>Click to add text here</a:t>
            </a:r>
          </a:p>
        </p:txBody>
      </p:sp>
      <p:sp>
        <p:nvSpPr>
          <p:cNvPr id="16" name="Text Placeholder 14">
            <a:extLst>
              <a:ext uri="{FF2B5EF4-FFF2-40B4-BE49-F238E27FC236}">
                <a16:creationId xmlns:a16="http://schemas.microsoft.com/office/drawing/2014/main" id="{926D55E1-DCB2-0FD3-B1EB-6459212A0F4A}"/>
              </a:ext>
            </a:extLst>
          </p:cNvPr>
          <p:cNvSpPr>
            <a:spLocks noGrp="1"/>
          </p:cNvSpPr>
          <p:nvPr>
            <p:ph type="body" sz="quarter" idx="15" hasCustomPrompt="1"/>
          </p:nvPr>
        </p:nvSpPr>
        <p:spPr>
          <a:xfrm>
            <a:off x="5665433" y="5789378"/>
            <a:ext cx="1635253" cy="1108572"/>
          </a:xfrm>
          <a:prstGeom prst="rect">
            <a:avLst/>
          </a:prstGeom>
        </p:spPr>
        <p:txBody>
          <a:bodyPr wrap="square"/>
          <a:lstStyle>
            <a:lvl1pPr marL="0" indent="0" algn="ctr">
              <a:lnSpc>
                <a:spcPts val="160"/>
              </a:lnSpc>
              <a:buNone/>
              <a:defRPr sz="800" i="0">
                <a:solidFill>
                  <a:srgbClr val="1F4878"/>
                </a:solidFill>
              </a:defRPr>
            </a:lvl1pPr>
            <a:lvl2pPr marL="388620" indent="0">
              <a:buNone/>
              <a:defRPr sz="1000"/>
            </a:lvl2pPr>
            <a:lvl3pPr marL="777240" indent="0">
              <a:buNone/>
              <a:defRPr sz="1000"/>
            </a:lvl3pPr>
            <a:lvl4pPr marL="1165860" indent="0">
              <a:buNone/>
              <a:defRPr sz="1000"/>
            </a:lvl4pPr>
            <a:lvl5pPr marL="1554480" indent="0">
              <a:buNone/>
              <a:defRPr sz="1000"/>
            </a:lvl5pPr>
          </a:lstStyle>
          <a:p>
            <a:pPr algn="ctr"/>
            <a:r>
              <a:rPr lang="en-US" b="1" dirty="0">
                <a:solidFill>
                  <a:srgbClr val="1F4878"/>
                </a:solidFill>
                <a:effectLst/>
                <a:latin typeface="Calibri" panose="020F0502020204030204" pitchFamily="34" charset="0"/>
              </a:rPr>
              <a:t>Contact Information Listed Here</a:t>
            </a:r>
            <a:endParaRPr lang="en-US" dirty="0">
              <a:solidFill>
                <a:srgbClr val="1F4878"/>
              </a:solidFill>
              <a:effectLst/>
              <a:latin typeface="Calibri" panose="020F0502020204030204" pitchFamily="34" charset="0"/>
            </a:endParaRPr>
          </a:p>
        </p:txBody>
      </p:sp>
      <p:sp>
        <p:nvSpPr>
          <p:cNvPr id="19" name="Text Placeholder 14">
            <a:extLst>
              <a:ext uri="{FF2B5EF4-FFF2-40B4-BE49-F238E27FC236}">
                <a16:creationId xmlns:a16="http://schemas.microsoft.com/office/drawing/2014/main" id="{BB0BACAA-09BF-5C62-7142-DC53C4A26E14}"/>
              </a:ext>
            </a:extLst>
          </p:cNvPr>
          <p:cNvSpPr>
            <a:spLocks noGrp="1"/>
          </p:cNvSpPr>
          <p:nvPr>
            <p:ph type="body" sz="quarter" idx="17" hasCustomPrompt="1"/>
          </p:nvPr>
        </p:nvSpPr>
        <p:spPr>
          <a:xfrm>
            <a:off x="5665433" y="7370841"/>
            <a:ext cx="1635253" cy="2048872"/>
          </a:xfrm>
          <a:prstGeom prst="rect">
            <a:avLst/>
          </a:prstGeom>
        </p:spPr>
        <p:txBody>
          <a:bodyPr anchor="t"/>
          <a:lstStyle>
            <a:lvl1pPr marL="0" indent="0" algn="ctr">
              <a:lnSpc>
                <a:spcPct val="100000"/>
              </a:lnSpc>
              <a:spcBef>
                <a:spcPts val="0"/>
              </a:spcBef>
              <a:buNone/>
              <a:defRPr sz="800" b="0" i="0">
                <a:solidFill>
                  <a:srgbClr val="1F4878"/>
                </a:solidFill>
                <a:latin typeface="+mn-lt"/>
              </a:defRPr>
            </a:lvl1pPr>
            <a:lvl2pPr marL="388620" indent="0">
              <a:buNone/>
              <a:defRPr sz="1000"/>
            </a:lvl2pPr>
            <a:lvl3pPr marL="777240" indent="0">
              <a:buNone/>
              <a:defRPr sz="1000"/>
            </a:lvl3pPr>
            <a:lvl4pPr marL="1165860" indent="0">
              <a:buNone/>
              <a:defRPr sz="1000"/>
            </a:lvl4pPr>
            <a:lvl5pPr marL="1554480" indent="0">
              <a:buNone/>
              <a:defRPr sz="1000"/>
            </a:lvl5pPr>
          </a:lstStyle>
          <a:p>
            <a:pPr algn="ctr"/>
            <a:r>
              <a:rPr lang="en-US" b="1" dirty="0">
                <a:solidFill>
                  <a:srgbClr val="1F4878"/>
                </a:solidFill>
                <a:effectLst/>
                <a:latin typeface="Calibri" panose="020F0502020204030204" pitchFamily="34" charset="0"/>
              </a:rPr>
              <a:t>Highlights Listed Here</a:t>
            </a:r>
            <a:endParaRPr lang="en-US" dirty="0">
              <a:solidFill>
                <a:srgbClr val="1F4878"/>
              </a:solidFill>
              <a:effectLst/>
              <a:latin typeface="Calibri" panose="020F0502020204030204" pitchFamily="34" charset="0"/>
            </a:endParaRPr>
          </a:p>
        </p:txBody>
      </p:sp>
      <p:sp>
        <p:nvSpPr>
          <p:cNvPr id="20" name="Text Placeholder 14">
            <a:extLst>
              <a:ext uri="{FF2B5EF4-FFF2-40B4-BE49-F238E27FC236}">
                <a16:creationId xmlns:a16="http://schemas.microsoft.com/office/drawing/2014/main" id="{69E47B22-BB2F-BBBC-3159-368C14002B52}"/>
              </a:ext>
            </a:extLst>
          </p:cNvPr>
          <p:cNvSpPr>
            <a:spLocks noGrp="1"/>
          </p:cNvSpPr>
          <p:nvPr>
            <p:ph type="body" sz="quarter" idx="18" hasCustomPrompt="1"/>
          </p:nvPr>
        </p:nvSpPr>
        <p:spPr>
          <a:xfrm>
            <a:off x="550863" y="1044260"/>
            <a:ext cx="6670674" cy="354604"/>
          </a:xfrm>
          <a:prstGeom prst="rect">
            <a:avLst/>
          </a:prstGeom>
        </p:spPr>
        <p:txBody>
          <a:bodyPr/>
          <a:lstStyle>
            <a:lvl1pPr marL="0" indent="0" algn="ctr">
              <a:buNone/>
              <a:defRPr sz="2000">
                <a:solidFill>
                  <a:schemeClr val="bg1"/>
                </a:solidFill>
                <a:latin typeface="+mn-lt"/>
              </a:defRPr>
            </a:lvl1pPr>
            <a:lvl2pPr marL="388620" indent="0">
              <a:buNone/>
              <a:defRPr sz="1000"/>
            </a:lvl2pPr>
            <a:lvl3pPr marL="777240" indent="0">
              <a:buNone/>
              <a:defRPr sz="1000"/>
            </a:lvl3pPr>
            <a:lvl4pPr marL="1165860" indent="0">
              <a:buNone/>
              <a:defRPr sz="1000"/>
            </a:lvl4pPr>
            <a:lvl5pPr marL="1554480" indent="0">
              <a:buNone/>
              <a:defRPr sz="1000"/>
            </a:lvl5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1" dirty="0">
                <a:effectLst/>
                <a:latin typeface="Calibri" panose="020F0502020204030204" pitchFamily="34" charset="0"/>
              </a:rPr>
              <a:t>TITLE NAME FOR THE PROJECT</a:t>
            </a:r>
            <a:endParaRPr lang="en-US" dirty="0">
              <a:effectLst/>
              <a:latin typeface="Calibri" panose="020F0502020204030204" pitchFamily="34" charset="0"/>
            </a:endParaRPr>
          </a:p>
        </p:txBody>
      </p:sp>
      <p:sp>
        <p:nvSpPr>
          <p:cNvPr id="21" name="Text Placeholder 14">
            <a:extLst>
              <a:ext uri="{FF2B5EF4-FFF2-40B4-BE49-F238E27FC236}">
                <a16:creationId xmlns:a16="http://schemas.microsoft.com/office/drawing/2014/main" id="{FC519376-8586-4156-1FB0-BE51D75052AC}"/>
              </a:ext>
            </a:extLst>
          </p:cNvPr>
          <p:cNvSpPr>
            <a:spLocks noGrp="1"/>
          </p:cNvSpPr>
          <p:nvPr>
            <p:ph type="body" sz="quarter" idx="19" hasCustomPrompt="1"/>
          </p:nvPr>
        </p:nvSpPr>
        <p:spPr>
          <a:xfrm>
            <a:off x="550863" y="1415735"/>
            <a:ext cx="6670674" cy="221086"/>
          </a:xfrm>
          <a:prstGeom prst="rect">
            <a:avLst/>
          </a:prstGeom>
        </p:spPr>
        <p:txBody>
          <a:bodyPr/>
          <a:lstStyle>
            <a:lvl1pPr marL="0" indent="0" algn="ctr">
              <a:buNone/>
              <a:defRPr sz="1200">
                <a:solidFill>
                  <a:schemeClr val="bg1"/>
                </a:solidFill>
              </a:defRPr>
            </a:lvl1pPr>
            <a:lvl2pPr marL="388620" indent="0">
              <a:buNone/>
              <a:defRPr sz="1000"/>
            </a:lvl2pPr>
            <a:lvl3pPr marL="777240" indent="0">
              <a:buNone/>
              <a:defRPr sz="1000"/>
            </a:lvl3pPr>
            <a:lvl4pPr marL="1165860" indent="0">
              <a:buNone/>
              <a:defRPr sz="1000"/>
            </a:lvl4pPr>
            <a:lvl5pPr marL="1554480" indent="0">
              <a:buNone/>
              <a:defRPr sz="1000"/>
            </a:lvl5pPr>
          </a:lstStyle>
          <a:p>
            <a:pPr marL="0" marR="0" lvl="0" indent="0" algn="ctr"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effectLst/>
                <a:latin typeface="Calibri" panose="020F0502020204030204" pitchFamily="34" charset="0"/>
              </a:rPr>
              <a:t>Location Info line 1 | Location Info line 2</a:t>
            </a:r>
          </a:p>
        </p:txBody>
      </p:sp>
      <p:sp>
        <p:nvSpPr>
          <p:cNvPr id="3" name="Picture Placeholder 9">
            <a:extLst>
              <a:ext uri="{FF2B5EF4-FFF2-40B4-BE49-F238E27FC236}">
                <a16:creationId xmlns:a16="http://schemas.microsoft.com/office/drawing/2014/main" id="{E2255FC3-D403-6394-A3B8-162D79172635}"/>
              </a:ext>
            </a:extLst>
          </p:cNvPr>
          <p:cNvSpPr>
            <a:spLocks noGrp="1"/>
          </p:cNvSpPr>
          <p:nvPr>
            <p:ph type="pic" sz="quarter" idx="20" hasCustomPrompt="1"/>
          </p:nvPr>
        </p:nvSpPr>
        <p:spPr>
          <a:xfrm>
            <a:off x="5084763" y="1772433"/>
            <a:ext cx="2136774" cy="1556465"/>
          </a:xfrm>
          <a:prstGeom prst="rect">
            <a:avLst/>
          </a:prstGeom>
        </p:spPr>
        <p:txBody>
          <a:bodyPr anchor="ctr"/>
          <a:lstStyle>
            <a:lvl1pPr marL="0" indent="0" algn="ctr">
              <a:buNone/>
              <a:defRPr sz="1800">
                <a:solidFill>
                  <a:schemeClr val="bg1"/>
                </a:solidFill>
              </a:defRPr>
            </a:lvl1pPr>
          </a:lstStyle>
          <a:p>
            <a:r>
              <a:rPr lang="en-US" dirty="0"/>
              <a:t>Place Picture Here</a:t>
            </a:r>
          </a:p>
        </p:txBody>
      </p:sp>
    </p:spTree>
    <p:extLst>
      <p:ext uri="{BB962C8B-B14F-4D97-AF65-F5344CB8AC3E}">
        <p14:creationId xmlns:p14="http://schemas.microsoft.com/office/powerpoint/2010/main" val="275377519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F1DC3-2D8C-97D9-4529-BC75E73BFABE}"/>
              </a:ext>
            </a:extLst>
          </p:cNvPr>
          <p:cNvPicPr>
            <a:picLocks noChangeAspect="1"/>
          </p:cNvPicPr>
          <p:nvPr userDrawn="1"/>
        </p:nvPicPr>
        <p:blipFill>
          <a:blip r:embed="rId3"/>
          <a:stretch>
            <a:fillRect/>
          </a:stretch>
        </p:blipFill>
        <p:spPr>
          <a:xfrm>
            <a:off x="0" y="0"/>
            <a:ext cx="7772400" cy="10058400"/>
          </a:xfrm>
          <a:prstGeom prst="rect">
            <a:avLst/>
          </a:prstGeom>
        </p:spPr>
      </p:pic>
    </p:spTree>
    <p:extLst>
      <p:ext uri="{BB962C8B-B14F-4D97-AF65-F5344CB8AC3E}">
        <p14:creationId xmlns:p14="http://schemas.microsoft.com/office/powerpoint/2010/main" val="325314752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210303-DC9B-F0DA-B18D-62F194A9F4B8}"/>
              </a:ext>
            </a:extLst>
          </p:cNvPr>
          <p:cNvSpPr>
            <a:spLocks noGrp="1"/>
          </p:cNvSpPr>
          <p:nvPr>
            <p:ph type="body" sz="quarter" idx="14"/>
          </p:nvPr>
        </p:nvSpPr>
        <p:spPr>
          <a:xfrm>
            <a:off x="435768" y="5356860"/>
            <a:ext cx="4629151" cy="4062853"/>
          </a:xfrm>
        </p:spPr>
        <p:txBody>
          <a:bodyPr/>
          <a:lstStyle/>
          <a:p>
            <a:pPr algn="just"/>
            <a:r>
              <a:rPr lang="en-US" sz="1100" dirty="0">
                <a:solidFill>
                  <a:schemeClr val="tx2"/>
                </a:solidFill>
                <a:ea typeface="Calibri" panose="020F0502020204030204" pitchFamily="34" charset="0"/>
                <a:cs typeface="Calibri" panose="020F0502020204030204" pitchFamily="34" charset="0"/>
              </a:rPr>
              <a:t>Van Cleef </a:t>
            </a:r>
            <a:r>
              <a:rPr lang="en-US" sz="1100" dirty="0">
                <a:solidFill>
                  <a:schemeClr val="tx2"/>
                </a:solidFill>
                <a:ea typeface="Calibri" panose="020F0502020204030204" pitchFamily="34" charset="0"/>
                <a:cs typeface="Times New Roman" panose="02020603050405020304" pitchFamily="18" charset="0"/>
              </a:rPr>
              <a:t>was contracted by the County of Monmouth to provide design services for the design of the Reconstruction of Bridge MA-13 on CR 516 over Matawan Creek. </a:t>
            </a:r>
            <a:r>
              <a:rPr lang="en-US" sz="1100" dirty="0">
                <a:solidFill>
                  <a:schemeClr val="tx2"/>
                </a:solidFill>
              </a:rPr>
              <a:t>Bridge MA-13 is a 43 foot long, single span, concrete-encased, steel girder bridge reconstructed in 1925, partially on existing masonry abutments.  At that time, portions of the then existing abutments were incorporated into the reconstruction of the present bridge. The foundation configuration of the pre-existing abutments which were re-used is unknown, but the abutments and wingwalls constructed in 1925 at the downstream, northerly, side of Bridge MA-13 are concrete gravity type walls with minimal reinforcement and are founded on timber piles. The current abutments are protected from scour by a concrete apron that extends from the spillway for the Lake Matawan Dam.  Bridge MA-13 carries three (3) lanes of traffic (one eastbound, two westbound including the left turning lane for Broad Street) with a cartway width of 33’ from curb-to-curb.  The total out-to-out of structure is 46’-6”, including two (2) sidewalks. The existing structure supports several utilities beneath the structure and a sanitary force main along the north fascia.</a:t>
            </a:r>
          </a:p>
          <a:p>
            <a:pPr algn="just"/>
            <a:r>
              <a:rPr lang="en-US" sz="1100" dirty="0">
                <a:solidFill>
                  <a:schemeClr val="tx2"/>
                </a:solidFill>
              </a:rPr>
              <a:t>The new structure was designed as a single span steel beam structure consisting of a 12’ wide lanes, 8’ wide shoulders, and 6’ wide sidewalks. The profile will be increased by over 2’ to accommodate spillway flows under the bridge. The project required complex staging and significant utility relocations. The project was designed in accordance with Monmouth County, NJDOT, and AASHTO design standards. Community Outreach was required, including coordination with local residents, businesses, and local officials.</a:t>
            </a:r>
          </a:p>
        </p:txBody>
      </p:sp>
      <p:sp>
        <p:nvSpPr>
          <p:cNvPr id="5" name="Text Placeholder 4">
            <a:extLst>
              <a:ext uri="{FF2B5EF4-FFF2-40B4-BE49-F238E27FC236}">
                <a16:creationId xmlns:a16="http://schemas.microsoft.com/office/drawing/2014/main" id="{CE4663A8-F362-C7A9-E249-7B5223E6419B}"/>
              </a:ext>
            </a:extLst>
          </p:cNvPr>
          <p:cNvSpPr>
            <a:spLocks noGrp="1"/>
          </p:cNvSpPr>
          <p:nvPr>
            <p:ph type="body" sz="quarter" idx="15"/>
          </p:nvPr>
        </p:nvSpPr>
        <p:spPr>
          <a:xfrm>
            <a:off x="5454286" y="5811719"/>
            <a:ext cx="2044700" cy="1213430"/>
          </a:xfrm>
        </p:spPr>
        <p:txBody>
          <a:bodyPr wrap="square" lIns="91440" tIns="45720" rIns="91440" bIns="45720" anchor="t"/>
          <a:lstStyle/>
          <a:p>
            <a:pPr>
              <a:lnSpc>
                <a:spcPct val="114000"/>
              </a:lnSpc>
              <a:spcBef>
                <a:spcPts val="0"/>
              </a:spcBef>
            </a:pPr>
            <a:endParaRPr lang="en-GB" sz="1050" dirty="0">
              <a:ea typeface="Calibri"/>
              <a:cs typeface="Calibri"/>
            </a:endParaRPr>
          </a:p>
          <a:p>
            <a:pPr>
              <a:lnSpc>
                <a:spcPct val="114000"/>
              </a:lnSpc>
              <a:spcBef>
                <a:spcPts val="0"/>
              </a:spcBef>
            </a:pPr>
            <a:r>
              <a:rPr lang="en-GB" sz="1050" dirty="0"/>
              <a:t>Monmouth County</a:t>
            </a:r>
          </a:p>
          <a:p>
            <a:pPr>
              <a:lnSpc>
                <a:spcPct val="114000"/>
              </a:lnSpc>
              <a:spcBef>
                <a:spcPts val="0"/>
              </a:spcBef>
            </a:pPr>
            <a:r>
              <a:rPr lang="en-GB" sz="1050" dirty="0"/>
              <a:t>Engineering Department</a:t>
            </a:r>
          </a:p>
          <a:p>
            <a:pPr>
              <a:lnSpc>
                <a:spcPct val="114000"/>
              </a:lnSpc>
              <a:spcBef>
                <a:spcPts val="0"/>
              </a:spcBef>
            </a:pPr>
            <a:r>
              <a:rPr lang="en-US" sz="1050"/>
              <a:t>Freehold, NJ</a:t>
            </a:r>
            <a:endParaRPr lang="en-US" sz="1050">
              <a:ea typeface="Calibri"/>
              <a:cs typeface="Calibri"/>
            </a:endParaRPr>
          </a:p>
          <a:p>
            <a:pPr>
              <a:lnSpc>
                <a:spcPct val="114000"/>
              </a:lnSpc>
              <a:spcBef>
                <a:spcPts val="0"/>
              </a:spcBef>
            </a:pPr>
            <a:endParaRPr lang="en-US" sz="1050" dirty="0">
              <a:ea typeface="Calibri"/>
              <a:cs typeface="Calibri"/>
            </a:endParaRPr>
          </a:p>
        </p:txBody>
      </p:sp>
      <p:sp>
        <p:nvSpPr>
          <p:cNvPr id="6" name="Text Placeholder 5">
            <a:extLst>
              <a:ext uri="{FF2B5EF4-FFF2-40B4-BE49-F238E27FC236}">
                <a16:creationId xmlns:a16="http://schemas.microsoft.com/office/drawing/2014/main" id="{90735701-C6CC-323A-20EA-0177EDAD65F6}"/>
              </a:ext>
            </a:extLst>
          </p:cNvPr>
          <p:cNvSpPr>
            <a:spLocks noGrp="1"/>
          </p:cNvSpPr>
          <p:nvPr>
            <p:ph type="body" sz="quarter" idx="17"/>
          </p:nvPr>
        </p:nvSpPr>
        <p:spPr>
          <a:xfrm>
            <a:off x="5362576" y="7214660"/>
            <a:ext cx="2136774" cy="2142613"/>
          </a:xfrm>
        </p:spPr>
        <p:txBody>
          <a:bodyPr/>
          <a:lstStyle/>
          <a:p>
            <a:pPr marL="171450" indent="-182880" algn="l">
              <a:lnSpc>
                <a:spcPct val="114000"/>
              </a:lnSpc>
              <a:buBlip>
                <a:blip r:embed="rId2"/>
              </a:buBlip>
            </a:pPr>
            <a:r>
              <a:rPr lang="en-GB" sz="1050" dirty="0"/>
              <a:t>Bridge Replacement</a:t>
            </a:r>
          </a:p>
          <a:p>
            <a:pPr marL="171450" indent="-182880" algn="l">
              <a:lnSpc>
                <a:spcPct val="114000"/>
              </a:lnSpc>
              <a:buBlip>
                <a:blip r:embed="rId2"/>
              </a:buBlip>
            </a:pPr>
            <a:r>
              <a:rPr lang="en-GB" sz="1050" dirty="0"/>
              <a:t>Utility Coordination &amp; Relocation</a:t>
            </a:r>
          </a:p>
          <a:p>
            <a:pPr marL="171450" indent="-182880" algn="l">
              <a:lnSpc>
                <a:spcPct val="114000"/>
              </a:lnSpc>
              <a:buBlip>
                <a:blip r:embed="rId2"/>
              </a:buBlip>
            </a:pPr>
            <a:r>
              <a:rPr lang="en-GB" sz="1050" dirty="0"/>
              <a:t>Dam Spillway Design</a:t>
            </a:r>
          </a:p>
          <a:p>
            <a:pPr marL="171450" indent="-182880" algn="l">
              <a:lnSpc>
                <a:spcPct val="114000"/>
              </a:lnSpc>
              <a:buBlip>
                <a:blip r:embed="rId2"/>
              </a:buBlip>
            </a:pPr>
            <a:r>
              <a:rPr lang="en-GB" sz="1050" dirty="0"/>
              <a:t>Hydraulics &amp; Hydrology</a:t>
            </a:r>
            <a:r>
              <a:rPr lang="en-US" sz="1050" dirty="0"/>
              <a:t> Design</a:t>
            </a:r>
          </a:p>
          <a:p>
            <a:pPr marL="171450" indent="-182880" algn="l">
              <a:lnSpc>
                <a:spcPct val="114000"/>
              </a:lnSpc>
              <a:buBlip>
                <a:blip r:embed="rId2"/>
              </a:buBlip>
            </a:pPr>
            <a:r>
              <a:rPr lang="en-US" sz="1050" dirty="0"/>
              <a:t>Roadway &amp; Geotechnical Design</a:t>
            </a:r>
          </a:p>
          <a:p>
            <a:pPr marL="171450" indent="-182880" algn="l">
              <a:lnSpc>
                <a:spcPct val="114000"/>
              </a:lnSpc>
              <a:buBlip>
                <a:blip r:embed="rId2"/>
              </a:buBlip>
            </a:pPr>
            <a:r>
              <a:rPr lang="en-US" sz="1050" dirty="0"/>
              <a:t>Staged Construction &amp; Detours</a:t>
            </a:r>
          </a:p>
          <a:p>
            <a:pPr marL="171450" indent="-182880" algn="l">
              <a:lnSpc>
                <a:spcPct val="114000"/>
              </a:lnSpc>
              <a:buBlip>
                <a:blip r:embed="rId2"/>
              </a:buBlip>
            </a:pPr>
            <a:r>
              <a:rPr lang="en-US" sz="1050" dirty="0"/>
              <a:t>Environmental Permitting</a:t>
            </a:r>
          </a:p>
          <a:p>
            <a:pPr marL="171450" indent="-182880" algn="l">
              <a:lnSpc>
                <a:spcPct val="114000"/>
              </a:lnSpc>
              <a:buBlip>
                <a:blip r:embed="rId2"/>
              </a:buBlip>
            </a:pPr>
            <a:r>
              <a:rPr lang="en-US" sz="1050" dirty="0"/>
              <a:t>Public Outreach</a:t>
            </a:r>
          </a:p>
          <a:p>
            <a:pPr marL="171450" indent="-182880" algn="l">
              <a:lnSpc>
                <a:spcPct val="114000"/>
              </a:lnSpc>
              <a:buBlip>
                <a:blip r:embed="rId2"/>
              </a:buBlip>
            </a:pPr>
            <a:r>
              <a:rPr lang="en-US" sz="1050" dirty="0"/>
              <a:t>Cultural Resources</a:t>
            </a:r>
            <a:endParaRPr lang="en-GB" sz="1000" dirty="0"/>
          </a:p>
        </p:txBody>
      </p:sp>
      <p:sp>
        <p:nvSpPr>
          <p:cNvPr id="7" name="Text Placeholder 6">
            <a:extLst>
              <a:ext uri="{FF2B5EF4-FFF2-40B4-BE49-F238E27FC236}">
                <a16:creationId xmlns:a16="http://schemas.microsoft.com/office/drawing/2014/main" id="{419E8024-0F65-A049-87A3-9FAC3311269E}"/>
              </a:ext>
            </a:extLst>
          </p:cNvPr>
          <p:cNvSpPr>
            <a:spLocks noGrp="1"/>
          </p:cNvSpPr>
          <p:nvPr>
            <p:ph type="body" sz="quarter" idx="18"/>
          </p:nvPr>
        </p:nvSpPr>
        <p:spPr>
          <a:xfrm>
            <a:off x="550863" y="907152"/>
            <a:ext cx="6670674" cy="354604"/>
          </a:xfrm>
        </p:spPr>
        <p:txBody>
          <a:bodyPr/>
          <a:lstStyle/>
          <a:p>
            <a:r>
              <a:rPr lang="en-GB" dirty="0"/>
              <a:t>Replacement of Bridge MA-13 on County Route 516 </a:t>
            </a:r>
          </a:p>
          <a:p>
            <a:pPr>
              <a:spcBef>
                <a:spcPts val="0"/>
              </a:spcBef>
            </a:pPr>
            <a:r>
              <a:rPr lang="en-GB" dirty="0"/>
              <a:t>(Main Street) over Lake Matawan</a:t>
            </a:r>
            <a:endParaRPr lang="en-US" dirty="0"/>
          </a:p>
        </p:txBody>
      </p:sp>
      <p:sp>
        <p:nvSpPr>
          <p:cNvPr id="8" name="Text Placeholder 7">
            <a:extLst>
              <a:ext uri="{FF2B5EF4-FFF2-40B4-BE49-F238E27FC236}">
                <a16:creationId xmlns:a16="http://schemas.microsoft.com/office/drawing/2014/main" id="{6D3E17F1-CD69-994D-9B54-A4C57E9C98D4}"/>
              </a:ext>
            </a:extLst>
          </p:cNvPr>
          <p:cNvSpPr>
            <a:spLocks noGrp="1"/>
          </p:cNvSpPr>
          <p:nvPr>
            <p:ph type="body" sz="quarter" idx="19"/>
          </p:nvPr>
        </p:nvSpPr>
        <p:spPr>
          <a:xfrm>
            <a:off x="550863" y="1479429"/>
            <a:ext cx="6670674" cy="221086"/>
          </a:xfrm>
        </p:spPr>
        <p:txBody>
          <a:bodyPr/>
          <a:lstStyle/>
          <a:p>
            <a:r>
              <a:rPr lang="en-GB" dirty="0"/>
              <a:t>Borough of Matawan </a:t>
            </a:r>
            <a:r>
              <a:rPr lang="en-GB"/>
              <a:t>| Monmouth </a:t>
            </a:r>
            <a:r>
              <a:rPr lang="en-GB" dirty="0"/>
              <a:t>County, NJ</a:t>
            </a:r>
            <a:endParaRPr lang="en-US" dirty="0"/>
          </a:p>
        </p:txBody>
      </p:sp>
      <p:pic>
        <p:nvPicPr>
          <p:cNvPr id="9" name="Picture Placeholder 8">
            <a:extLst>
              <a:ext uri="{FF2B5EF4-FFF2-40B4-BE49-F238E27FC236}">
                <a16:creationId xmlns:a16="http://schemas.microsoft.com/office/drawing/2014/main" id="{86B03F84-08E7-24A7-0FB6-2A252053319B}"/>
              </a:ext>
            </a:extLst>
          </p:cNvPr>
          <p:cNvPicPr>
            <a:picLocks noGrp="1" noChangeAspect="1"/>
          </p:cNvPicPr>
          <p:nvPr>
            <p:ph type="pic" sz="quarter" idx="10"/>
          </p:nvPr>
        </p:nvPicPr>
        <p:blipFill>
          <a:blip r:embed="rId3"/>
          <a:srcRect t="632" b="632"/>
          <a:stretch>
            <a:fillRect/>
          </a:stretch>
        </p:blipFill>
        <p:spPr/>
      </p:pic>
      <p:pic>
        <p:nvPicPr>
          <p:cNvPr id="15" name="Picture Placeholder 14">
            <a:extLst>
              <a:ext uri="{FF2B5EF4-FFF2-40B4-BE49-F238E27FC236}">
                <a16:creationId xmlns:a16="http://schemas.microsoft.com/office/drawing/2014/main" id="{86A662E5-4ED2-93D2-6734-256922E418A0}"/>
              </a:ext>
            </a:extLst>
          </p:cNvPr>
          <p:cNvPicPr>
            <a:picLocks noGrp="1" noChangeAspect="1"/>
          </p:cNvPicPr>
          <p:nvPr>
            <p:ph type="pic" sz="quarter" idx="20"/>
          </p:nvPr>
        </p:nvPicPr>
        <p:blipFill>
          <a:blip r:embed="rId4"/>
          <a:srcRect t="1412" b="1412"/>
          <a:stretch>
            <a:fillRect/>
          </a:stretch>
        </p:blipFill>
        <p:spPr/>
      </p:pic>
      <p:pic>
        <p:nvPicPr>
          <p:cNvPr id="13" name="Picture Placeholder 12">
            <a:extLst>
              <a:ext uri="{FF2B5EF4-FFF2-40B4-BE49-F238E27FC236}">
                <a16:creationId xmlns:a16="http://schemas.microsoft.com/office/drawing/2014/main" id="{4E32C56E-BD36-BBD3-1F3C-ED0377E203E8}"/>
              </a:ext>
            </a:extLst>
          </p:cNvPr>
          <p:cNvPicPr>
            <a:picLocks noGrp="1" noChangeAspect="1"/>
          </p:cNvPicPr>
          <p:nvPr>
            <p:ph type="pic" sz="quarter" idx="12"/>
          </p:nvPr>
        </p:nvPicPr>
        <p:blipFill>
          <a:blip r:embed="rId5"/>
          <a:srcRect t="1461" b="1461"/>
          <a:stretch>
            <a:fillRect/>
          </a:stretch>
        </p:blipFill>
        <p:spPr/>
      </p:pic>
    </p:spTree>
    <p:extLst>
      <p:ext uri="{BB962C8B-B14F-4D97-AF65-F5344CB8AC3E}">
        <p14:creationId xmlns:p14="http://schemas.microsoft.com/office/powerpoint/2010/main" val="25521340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eaed3e-5e6b-4ab9-94b0-05522ad692f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8D48D09D870042A35EFCA496EBE93B" ma:contentTypeVersion="14" ma:contentTypeDescription="Create a new document." ma:contentTypeScope="" ma:versionID="002d0fc701df51f08e0072bc062321af">
  <xsd:schema xmlns:xsd="http://www.w3.org/2001/XMLSchema" xmlns:xs="http://www.w3.org/2001/XMLSchema" xmlns:p="http://schemas.microsoft.com/office/2006/metadata/properties" xmlns:ns2="71eaed3e-5e6b-4ab9-94b0-05522ad692f4" xmlns:ns3="d04217c7-4d74-48a2-af17-d8737b74f13a" targetNamespace="http://schemas.microsoft.com/office/2006/metadata/properties" ma:root="true" ma:fieldsID="f03d67d36170307509cfa8a7482e6659" ns2:_="" ns3:_="">
    <xsd:import namespace="71eaed3e-5e6b-4ab9-94b0-05522ad692f4"/>
    <xsd:import namespace="d04217c7-4d74-48a2-af17-d8737b74f1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aed3e-5e6b-4ab9-94b0-05522ad692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891b1e8-05bf-4ddd-86ad-5701c047d1c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4217c7-4d74-48a2-af17-d8737b74f1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11FCE6-B299-44E7-816E-6586DFDCF53A}">
  <ds:schemaRefs>
    <ds:schemaRef ds:uri="http://schemas.microsoft.com/sharepoint/v3/contenttype/forms"/>
  </ds:schemaRefs>
</ds:datastoreItem>
</file>

<file path=customXml/itemProps2.xml><?xml version="1.0" encoding="utf-8"?>
<ds:datastoreItem xmlns:ds="http://schemas.openxmlformats.org/officeDocument/2006/customXml" ds:itemID="{0C84E58D-1C28-47B4-A055-E885F5F08766}">
  <ds:schemaRefs>
    <ds:schemaRef ds:uri="http://schemas.microsoft.com/office/2006/metadata/properties"/>
    <ds:schemaRef ds:uri="http://schemas.microsoft.com/office/infopath/2007/PartnerControls"/>
    <ds:schemaRef ds:uri="71eaed3e-5e6b-4ab9-94b0-05522ad692f4"/>
  </ds:schemaRefs>
</ds:datastoreItem>
</file>

<file path=customXml/itemProps3.xml><?xml version="1.0" encoding="utf-8"?>
<ds:datastoreItem xmlns:ds="http://schemas.openxmlformats.org/officeDocument/2006/customXml" ds:itemID="{96AA1A8C-974A-4605-B1D3-32E8F50F4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eaed3e-5e6b-4ab9-94b0-05522ad692f4"/>
    <ds:schemaRef ds:uri="d04217c7-4d74-48a2-af17-d8737b74f1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330</TotalTime>
  <Words>380</Words>
  <Application>Microsoft Office PowerPoint</Application>
  <PresentationFormat>Custom</PresentationFormat>
  <Paragraphs>21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Volansky</dc:creator>
  <cp:lastModifiedBy>Jackie Poissonnier</cp:lastModifiedBy>
  <cp:revision>49</cp:revision>
  <dcterms:created xsi:type="dcterms:W3CDTF">2023-05-23T18:44:52Z</dcterms:created>
  <dcterms:modified xsi:type="dcterms:W3CDTF">2026-05-04T14:02:45Z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0x010100BF8D48D09D870042A35EFCA496EBE93B</vt:lpwstr>
  </property>
  <property fmtid="{D5CDD505-2E9C-101B-9397-08002B2CF9AE}" pid="3" name="MediaServiceImageTags">
    <vt:lpwstr/>
  </property>
</Properties>
</file>